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05E6D-11C3-C207-28B1-DD467710B0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0667" y="2861534"/>
            <a:ext cx="10283133" cy="2013097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UAS CELT Accessible Slides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F3CDF-F2B9-CDF4-DC50-61E0D71321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70667" y="5174428"/>
            <a:ext cx="10283133" cy="882126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With UAS branding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63219-8DC8-D5FC-8066-08337FA4FA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54717" y="6356349"/>
            <a:ext cx="2743200" cy="365125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</a:t>
            </a:r>
            <a:endParaRPr lang="en-US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AB60E-581F-6904-CD8C-796D74339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fld id="{94956121-69B5-4902-AEFE-DC7C03127242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hape 1">
            <a:extLst>
              <a:ext uri="{FF2B5EF4-FFF2-40B4-BE49-F238E27FC236}">
                <a16:creationId xmlns:a16="http://schemas.microsoft.com/office/drawing/2014/main" id="{D1804DB6-C671-5B8D-B2AA-A3B36FDBF6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8DCA46"/>
          </a:solidFill>
          <a:ln w="12700">
            <a:solidFill>
              <a:srgbClr val="8DCA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Picture 7" descr="UAS whale tail logo">
            <a:extLst>
              <a:ext uri="{FF2B5EF4-FFF2-40B4-BE49-F238E27FC236}">
                <a16:creationId xmlns:a16="http://schemas.microsoft.com/office/drawing/2014/main" id="{EDB9D6AE-9B4C-6F1C-545F-E0232EDC02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667" y="608797"/>
            <a:ext cx="1779814" cy="172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0">
            <a:extLst>
              <a:ext uri="{FF2B5EF4-FFF2-40B4-BE49-F238E27FC236}">
                <a16:creationId xmlns:a16="http://schemas.microsoft.com/office/drawing/2014/main" id="{6AD57785-5942-4FB6-70CC-56DD8343A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2526"/>
            <a:ext cx="12161520" cy="1325562"/>
          </a:xfrm>
          <a:prstGeom prst="rect">
            <a:avLst/>
          </a:prstGeom>
          <a:solidFill>
            <a:srgbClr val="005C9E"/>
          </a:solidFill>
          <a:ln w="12700">
            <a:solidFill>
              <a:srgbClr val="005C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EA4E60-6D95-14D4-6DA2-8800705BE4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2182"/>
            <a:ext cx="10515600" cy="111275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Accessibility Tips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7483B-3040-41ED-112B-EEFAA69EB2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3143" y="6356350"/>
            <a:ext cx="2743200" cy="365125"/>
          </a:xfrm>
        </p:spPr>
        <p:txBody>
          <a:bodyPr/>
          <a:lstStyle/>
          <a:p>
            <a:fld id="{F3318068-AB54-41B5-9F40-EC57DFAF23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0A9E0-1CB1-9EF0-C43E-4BA2FF179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6121-69B5-4902-AEFE-DC7C031272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hape 1">
            <a:extLst>
              <a:ext uri="{FF2B5EF4-FFF2-40B4-BE49-F238E27FC236}">
                <a16:creationId xmlns:a16="http://schemas.microsoft.com/office/drawing/2014/main" id="{956666ED-A8CE-170A-45D7-651B0068F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54" y="1298178"/>
            <a:ext cx="12161520" cy="73152"/>
          </a:xfrm>
          <a:prstGeom prst="rect">
            <a:avLst/>
          </a:prstGeom>
          <a:solidFill>
            <a:srgbClr val="8DCA46"/>
          </a:solidFill>
          <a:ln w="12700">
            <a:solidFill>
              <a:srgbClr val="8DCA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F15B62B-1A3C-B896-D40E-F45D83922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477744"/>
            <a:ext cx="10517188" cy="5228073"/>
          </a:xfrm>
        </p:spPr>
        <p:txBody>
          <a:bodyPr/>
          <a:lstStyle>
            <a:lvl1pPr marL="457200" indent="-4572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457200" indent="-4572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itchFamily="34" charset="0"/>
                <a:ea typeface="Verdana" pitchFamily="34" charset="-122"/>
                <a:cs typeface="Verdana" pitchFamily="34" charset="-120"/>
              </a:rPr>
              <a:t>Minimum 18 point font - 28 point or larger is best. </a:t>
            </a:r>
            <a:endParaRPr lang="en-US" sz="3200" dirty="0"/>
          </a:p>
          <a:p>
            <a:pPr marL="457200" indent="-4572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itchFamily="34" charset="0"/>
                <a:ea typeface="Verdana" pitchFamily="34" charset="-122"/>
                <a:cs typeface="Verdana" pitchFamily="34" charset="-120"/>
              </a:rPr>
              <a:t>Add alt text to every image (Format options &gt; Alt text ).</a:t>
            </a:r>
            <a:endParaRPr lang="en-US" sz="3200" dirty="0"/>
          </a:p>
          <a:p>
            <a:pPr marL="457200" indent="-4572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itchFamily="34" charset="0"/>
                <a:ea typeface="Verdana" pitchFamily="34" charset="-122"/>
                <a:cs typeface="Verdana" pitchFamily="34" charset="-120"/>
              </a:rPr>
              <a:t>Write descriptive link text </a:t>
            </a:r>
            <a:endParaRPr lang="en-US" sz="3200" dirty="0"/>
          </a:p>
          <a:p>
            <a:pPr marL="457200" indent="-4572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itchFamily="34" charset="0"/>
                <a:ea typeface="Verdana" pitchFamily="34" charset="-122"/>
                <a:cs typeface="Verdana" pitchFamily="34" charset="-120"/>
              </a:rPr>
              <a:t>Use high contrast</a:t>
            </a:r>
          </a:p>
          <a:p>
            <a:pPr marL="457200" indent="-4572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itchFamily="34" charset="0"/>
                <a:ea typeface="Verdana" pitchFamily="34" charset="-122"/>
              </a:rPr>
              <a:t>Use built-in formatting.</a:t>
            </a:r>
          </a:p>
          <a:p>
            <a:pPr marL="457200" indent="-4572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dirty="0">
                <a:latin typeface="Verdana" pitchFamily="34" charset="0"/>
                <a:ea typeface="Verdana" pitchFamily="34" charset="-122"/>
              </a:rPr>
              <a:t>Additional tips included in slide notes.</a:t>
            </a:r>
          </a:p>
          <a:p>
            <a:pPr marL="457200" indent="-4572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sz="3200" dirty="0">
              <a:latin typeface="Verdana" pitchFamily="34" charset="0"/>
              <a:ea typeface="Verdana" pitchFamily="34" charset="-122"/>
            </a:endParaRPr>
          </a:p>
          <a:p>
            <a:pPr>
              <a:spcAft>
                <a:spcPts val="200"/>
              </a:spcAft>
              <a:buSzPct val="100000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835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72C63-B989-B5F8-71C5-A287C2C1F8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Subject divider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32352-F702-9C11-141A-F782F372023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marL="0" indent="0" algn="l">
              <a:buNone/>
            </a:pPr>
            <a:r>
              <a:rPr lang="en-US" sz="2400" b="1" dirty="0">
                <a:solidFill>
                  <a:srgbClr val="005C9E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With subheading</a:t>
            </a:r>
            <a:endParaRPr lang="en-US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57D93-1880-6653-7696-0E7F4EAF3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8068-AB54-41B5-9F40-EC57DFAF23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E4B50-53D5-0D17-2D5A-FF25C927E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6121-69B5-4902-AEFE-DC7C0312724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6">
            <a:extLst>
              <a:ext uri="{FF2B5EF4-FFF2-40B4-BE49-F238E27FC236}">
                <a16:creationId xmlns:a16="http://schemas.microsoft.com/office/drawing/2014/main" id="{6EBA7D36-4DCA-15E2-5950-6275D3DAC242}"/>
              </a:ext>
            </a:extLst>
          </p:cNvPr>
          <p:cNvSpPr/>
          <p:nvPr userDrawn="1"/>
        </p:nvSpPr>
        <p:spPr>
          <a:xfrm>
            <a:off x="838200" y="1655225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1783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8F8B2-7820-5248-A793-9CB5F99CB1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indent="0" algn="l">
              <a:buNone/>
              <a:defRPr>
                <a:solidFill>
                  <a:schemeClr val="accent1"/>
                </a:solidFill>
              </a:defRPr>
            </a:lvl1pPr>
          </a:lstStyle>
          <a:p>
            <a:pPr marL="0" indent="0" algn="l">
              <a:buNone/>
            </a:pPr>
            <a:r>
              <a:rPr lang="en-US" sz="4400" b="1" dirty="0">
                <a:solidFill>
                  <a:srgbClr val="005C9E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Heading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77843-287C-155F-3409-B241D0CC947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75729"/>
            <a:ext cx="5181600" cy="4301234"/>
          </a:xfrm>
          <a:solidFill>
            <a:schemeClr val="accent1"/>
          </a:solidFill>
        </p:spPr>
        <p:txBody>
          <a:bodyPr lIns="182880" tIns="182880" rIns="182880" bIns="182880"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Text</a:t>
            </a:r>
          </a:p>
          <a:p>
            <a:pPr lvl="0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E11C9-755F-6368-63AC-A7B689D51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8068-AB54-41B5-9F40-EC57DFAF23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426B8-74B5-BE23-F8B4-38E2E0FC3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6121-69B5-4902-AEFE-DC7C0312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2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wo content optio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C66F3-5220-8B44-8537-502CD09F6E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Another Heading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62E948-8434-C7C0-545A-DA405DCB5A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3351" y="6224218"/>
            <a:ext cx="2743200" cy="365125"/>
          </a:xfrm>
        </p:spPr>
        <p:txBody>
          <a:bodyPr/>
          <a:lstStyle/>
          <a:p>
            <a:fld id="{F3318068-AB54-41B5-9F40-EC57DFAF23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3C675A-A0B2-8272-52A9-A0BE01F03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18564"/>
            <a:ext cx="2743200" cy="365125"/>
          </a:xfrm>
        </p:spPr>
        <p:txBody>
          <a:bodyPr/>
          <a:lstStyle/>
          <a:p>
            <a:fld id="{94956121-69B5-4902-AEFE-DC7C0312724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606F5A70-8533-A9AA-241B-23F9B1F4DC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6926" y="1931512"/>
            <a:ext cx="5341794" cy="3876040"/>
          </a:xfrm>
          <a:prstGeom prst="rect">
            <a:avLst/>
          </a:prstGeom>
          <a:solidFill>
            <a:srgbClr val="F4F8FB"/>
          </a:solidFill>
          <a:ln w="12700">
            <a:solidFill>
              <a:srgbClr val="B8C9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44DB87BD-BC49-CBC8-0F43-1CA92A5BD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6926" y="1931512"/>
            <a:ext cx="5341794" cy="822960"/>
          </a:xfrm>
          <a:prstGeom prst="rect">
            <a:avLst/>
          </a:prstGeom>
          <a:solidFill>
            <a:srgbClr val="005C9E"/>
          </a:solidFill>
          <a:ln w="12700">
            <a:solidFill>
              <a:srgbClr val="005C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27388BFD-C164-95F7-2B0F-4D34A747AC79}"/>
              </a:ext>
            </a:extLst>
          </p:cNvPr>
          <p:cNvSpPr/>
          <p:nvPr userDrawn="1"/>
        </p:nvSpPr>
        <p:spPr>
          <a:xfrm>
            <a:off x="2269885" y="2109382"/>
            <a:ext cx="3989441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28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A99D2C79-0456-D4D6-0468-9FE1DB530701}"/>
              </a:ext>
            </a:extLst>
          </p:cNvPr>
          <p:cNvSpPr/>
          <p:nvPr userDrawn="1"/>
        </p:nvSpPr>
        <p:spPr>
          <a:xfrm>
            <a:off x="1387202" y="2995296"/>
            <a:ext cx="4665618" cy="24109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660"/>
              </a:lnSpc>
              <a:spcAft>
                <a:spcPts val="1100"/>
              </a:spcAft>
            </a:pPr>
            <a:br>
              <a:rPr lang="en-US" sz="2800" dirty="0">
                <a:solidFill>
                  <a:srgbClr val="1A1A1A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</a:br>
            <a:endParaRPr lang="en-US" sz="2800" dirty="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966D3564-E817-D9BE-AF6D-116693282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97320" y="1931512"/>
            <a:ext cx="4856480" cy="3876040"/>
          </a:xfrm>
          <a:prstGeom prst="rect">
            <a:avLst/>
          </a:prstGeom>
          <a:solidFill>
            <a:srgbClr val="F4F8FB"/>
          </a:solidFill>
          <a:ln w="12700">
            <a:solidFill>
              <a:srgbClr val="B8C9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BBA5FD7C-1EDB-ECDF-D17F-1D5F77A69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97320" y="1931512"/>
            <a:ext cx="4856480" cy="822960"/>
          </a:xfrm>
          <a:prstGeom prst="rect">
            <a:avLst/>
          </a:prstGeom>
          <a:solidFill>
            <a:srgbClr val="005C9E"/>
          </a:solidFill>
          <a:ln w="12700">
            <a:solidFill>
              <a:srgbClr val="005C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3">
            <a:extLst>
              <a:ext uri="{FF2B5EF4-FFF2-40B4-BE49-F238E27FC236}">
                <a16:creationId xmlns:a16="http://schemas.microsoft.com/office/drawing/2014/main" id="{DDF09AA8-0723-2615-675B-403CE2929032}"/>
              </a:ext>
            </a:extLst>
          </p:cNvPr>
          <p:cNvSpPr/>
          <p:nvPr userDrawn="1"/>
        </p:nvSpPr>
        <p:spPr>
          <a:xfrm>
            <a:off x="7738021" y="2081198"/>
            <a:ext cx="3626991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2800" dirty="0"/>
          </a:p>
        </p:txBody>
      </p:sp>
      <p:sp>
        <p:nvSpPr>
          <p:cNvPr id="15" name="Text 14">
            <a:extLst>
              <a:ext uri="{FF2B5EF4-FFF2-40B4-BE49-F238E27FC236}">
                <a16:creationId xmlns:a16="http://schemas.microsoft.com/office/drawing/2014/main" id="{17BE46B1-B770-3D25-26C1-010ECC757C21}"/>
              </a:ext>
            </a:extLst>
          </p:cNvPr>
          <p:cNvSpPr/>
          <p:nvPr userDrawn="1"/>
        </p:nvSpPr>
        <p:spPr>
          <a:xfrm>
            <a:off x="6738620" y="3040850"/>
            <a:ext cx="4241736" cy="2766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660"/>
              </a:lnSpc>
              <a:spcAft>
                <a:spcPts val="11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346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option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0">
            <a:extLst>
              <a:ext uri="{FF2B5EF4-FFF2-40B4-BE49-F238E27FC236}">
                <a16:creationId xmlns:a16="http://schemas.microsoft.com/office/drawing/2014/main" id="{EB15C76A-7A07-02B2-A79E-C7522B2E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005C9E"/>
          </a:solidFill>
          <a:ln w="12700">
            <a:solidFill>
              <a:srgbClr val="005C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8C535-B0B7-B908-4ABF-636D6BA6C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8068-AB54-41B5-9F40-EC57DFAF23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9FC63-EC17-3959-13A5-3CB423A0F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6121-69B5-4902-AEFE-DC7C031272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hape 6">
            <a:extLst>
              <a:ext uri="{FF2B5EF4-FFF2-40B4-BE49-F238E27FC236}">
                <a16:creationId xmlns:a16="http://schemas.microsoft.com/office/drawing/2014/main" id="{0DE5B207-D9CE-3DCD-23C6-5AF2602B2D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00" y="1143000"/>
            <a:ext cx="4846320" cy="5006848"/>
          </a:xfrm>
          <a:prstGeom prst="rect">
            <a:avLst/>
          </a:prstGeom>
          <a:solidFill>
            <a:srgbClr val="005C9E"/>
          </a:solidFill>
          <a:ln w="12700">
            <a:solidFill>
              <a:srgbClr val="005C9E"/>
            </a:solidFill>
            <a:prstDash val="solid"/>
          </a:ln>
        </p:spPr>
        <p:txBody>
          <a:bodyPr lIns="457200" tIns="182880" bIns="91440"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hape 7">
            <a:extLst>
              <a:ext uri="{FF2B5EF4-FFF2-40B4-BE49-F238E27FC236}">
                <a16:creationId xmlns:a16="http://schemas.microsoft.com/office/drawing/2014/main" id="{76CA16E9-B079-505D-74E7-B973DBA5B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00" y="1143000"/>
            <a:ext cx="182880" cy="5006848"/>
          </a:xfrm>
          <a:prstGeom prst="rect">
            <a:avLst/>
          </a:prstGeom>
          <a:solidFill>
            <a:srgbClr val="D0E534"/>
          </a:solidFill>
          <a:ln w="12700">
            <a:solidFill>
              <a:srgbClr val="D0E5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8">
            <a:extLst>
              <a:ext uri="{FF2B5EF4-FFF2-40B4-BE49-F238E27FC236}">
                <a16:creationId xmlns:a16="http://schemas.microsoft.com/office/drawing/2014/main" id="{7BD3D5F8-2FA7-E361-4A01-86CF77A4C933}"/>
              </a:ext>
            </a:extLst>
          </p:cNvPr>
          <p:cNvSpPr/>
          <p:nvPr userDrawn="1"/>
        </p:nvSpPr>
        <p:spPr>
          <a:xfrm>
            <a:off x="7178040" y="132588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9" name="Shape 1">
            <a:extLst>
              <a:ext uri="{FF2B5EF4-FFF2-40B4-BE49-F238E27FC236}">
                <a16:creationId xmlns:a16="http://schemas.microsoft.com/office/drawing/2014/main" id="{4DF63FB7-B863-71F1-FDC9-C9C8A3C0C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2960"/>
            <a:ext cx="12161520" cy="73152"/>
          </a:xfrm>
          <a:prstGeom prst="rect">
            <a:avLst/>
          </a:prstGeom>
          <a:solidFill>
            <a:srgbClr val="8DCA46"/>
          </a:solidFill>
          <a:ln w="12700">
            <a:solidFill>
              <a:srgbClr val="8DCA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2">
            <a:extLst>
              <a:ext uri="{FF2B5EF4-FFF2-40B4-BE49-F238E27FC236}">
                <a16:creationId xmlns:a16="http://schemas.microsoft.com/office/drawing/2014/main" id="{77D9A68E-6AF2-3E16-C4CF-E7EA412591C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45720"/>
            <a:ext cx="11247120" cy="7315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80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/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4B5DF-5EE4-D73D-A06D-41155E098D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Blank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96F54B-D3F7-31AD-5C86-607D0C803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Date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212DB-2287-0C41-EA0B-FC657CB144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56121-69B5-4902-AEFE-DC7C03127242}" type="slidenum">
              <a:rPr lang="en-US" smtClean="0"/>
              <a:pPr/>
              <a:t>‹#›</a:t>
            </a:fld>
            <a:endParaRPr lang="en-US" sz="18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E90921-B4A4-8FB9-DE0E-B72E3EE8DC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1941513"/>
            <a:ext cx="10648950" cy="42338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593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46EB2-B446-6189-B379-EAECD65779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E7A81F-F32F-5EF6-A15C-0EEA6236D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74082" y="461334"/>
            <a:ext cx="5781306" cy="41231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0EA4CA-232B-FE44-12AB-60CB3DFAE9E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2489548"/>
          </a:xfr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Notes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683F7-9D5D-C8CD-8816-70E56E730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8068-AB54-41B5-9F40-EC57DFAF23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BBA91-C5B1-D664-1772-8821F0284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56121-69B5-4902-AEFE-DC7C0312724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Shape 16">
            <a:extLst>
              <a:ext uri="{FF2B5EF4-FFF2-40B4-BE49-F238E27FC236}">
                <a16:creationId xmlns:a16="http://schemas.microsoft.com/office/drawing/2014/main" id="{A381BE84-4510-55AA-5E21-11C5F1277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39788" y="4800602"/>
            <a:ext cx="10514012" cy="1346546"/>
          </a:xfrm>
          <a:prstGeom prst="rect">
            <a:avLst/>
          </a:prstGeom>
          <a:solidFill>
            <a:srgbClr val="F4F8FB"/>
          </a:solidFill>
          <a:ln w="25400">
            <a:solidFill>
              <a:srgbClr val="8DCA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17">
            <a:extLst>
              <a:ext uri="{FF2B5EF4-FFF2-40B4-BE49-F238E27FC236}">
                <a16:creationId xmlns:a16="http://schemas.microsoft.com/office/drawing/2014/main" id="{860C0030-22B0-F5A7-1B81-B133169022C2}"/>
              </a:ext>
            </a:extLst>
          </p:cNvPr>
          <p:cNvSpPr/>
          <p:nvPr userDrawn="1"/>
        </p:nvSpPr>
        <p:spPr>
          <a:xfrm>
            <a:off x="1057900" y="5054985"/>
            <a:ext cx="10166441" cy="9335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4894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63219-8DC8-D5FC-8066-08337FA4FA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54717" y="6356349"/>
            <a:ext cx="2743200" cy="365125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</a:t>
            </a:r>
            <a:endParaRPr lang="en-US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AB60E-581F-6904-CD8C-796D74339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fld id="{94956121-69B5-4902-AEFE-DC7C03127242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hape 1">
            <a:extLst>
              <a:ext uri="{FF2B5EF4-FFF2-40B4-BE49-F238E27FC236}">
                <a16:creationId xmlns:a16="http://schemas.microsoft.com/office/drawing/2014/main" id="{D1804DB6-C671-5B8D-B2AA-A3B36FDBF6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739036" cy="6858000"/>
          </a:xfrm>
          <a:prstGeom prst="rect">
            <a:avLst/>
          </a:prstGeom>
          <a:solidFill>
            <a:srgbClr val="8DCA46"/>
          </a:solidFill>
          <a:ln w="12700">
            <a:solidFill>
              <a:srgbClr val="8DCA4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Picture 7" descr="UAS whale tail logo">
            <a:extLst>
              <a:ext uri="{FF2B5EF4-FFF2-40B4-BE49-F238E27FC236}">
                <a16:creationId xmlns:a16="http://schemas.microsoft.com/office/drawing/2014/main" id="{EDB9D6AE-9B4C-6F1C-545F-E0232EDC02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0" y="771635"/>
            <a:ext cx="1779814" cy="1720487"/>
          </a:xfrm>
          <a:prstGeom prst="rect">
            <a:avLst/>
          </a:prstGeom>
        </p:spPr>
      </p:pic>
      <p:sp>
        <p:nvSpPr>
          <p:cNvPr id="5" name="Text 1">
            <a:extLst>
              <a:ext uri="{FF2B5EF4-FFF2-40B4-BE49-F238E27FC236}">
                <a16:creationId xmlns:a16="http://schemas.microsoft.com/office/drawing/2014/main" id="{F85E45BB-6CCD-D581-184C-EAFDA3B57676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066800" y="3429000"/>
            <a:ext cx="10058400" cy="15544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Verdana" pitchFamily="34" charset="-122"/>
                <a:cs typeface="+mn-cs"/>
              </a:rPr>
              <a:t>STYLE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4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399A36-F824-0426-2391-B1ECE693C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38C30-3E23-3370-6D92-11CA3BF8B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06199-5C19-1F54-66D4-D40E1CE87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23351" y="636200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Date</a:t>
            </a:r>
            <a:endParaRPr lang="en-US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FBBB7-1F8F-473D-D8C2-22CBEFCA44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56121-69B5-4902-AEFE-DC7C03127242}" type="slidenum">
              <a:rPr lang="en-US" smtClean="0"/>
              <a:pPr/>
              <a:t>‹#›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5376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8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1ACE4-E1B0-7469-E742-529C9BF2DC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UAS Accessible Slide Deck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F51FF5-977D-CFD3-B5BB-8C38A21F54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With UAS Branding</a:t>
            </a:r>
          </a:p>
        </p:txBody>
      </p:sp>
    </p:spTree>
    <p:extLst>
      <p:ext uri="{BB962C8B-B14F-4D97-AF65-F5344CB8AC3E}">
        <p14:creationId xmlns:p14="http://schemas.microsoft.com/office/powerpoint/2010/main" val="2748086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26C97-1A5F-5B77-CADD-087C3C6E4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your own headers and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BD66-B32E-3709-856F-A6B3CFCA9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3645"/>
            <a:ext cx="10517188" cy="4459266"/>
          </a:xfrm>
        </p:spPr>
        <p:txBody>
          <a:bodyPr/>
          <a:lstStyle/>
          <a:p>
            <a:r>
              <a:rPr lang="en-US" dirty="0">
                <a:latin typeface="Verdana" pitchFamily="34" charset="0"/>
                <a:ea typeface="Verdana" pitchFamily="34" charset="-122"/>
                <a:cs typeface="Verdana" pitchFamily="34" charset="-120"/>
              </a:rPr>
              <a:t>Tip: use minimum 18pt font; 28pt or larger is best. </a:t>
            </a:r>
            <a:endParaRPr lang="en-US" dirty="0"/>
          </a:p>
          <a:p>
            <a:r>
              <a:rPr lang="en-US" dirty="0">
                <a:latin typeface="Verdana" pitchFamily="34" charset="0"/>
                <a:ea typeface="Verdana" pitchFamily="34" charset="-122"/>
                <a:cs typeface="Verdana" pitchFamily="34" charset="-120"/>
              </a:rPr>
              <a:t>Tip: Add alt text to every image (Format options &gt; Alt text ).</a:t>
            </a:r>
            <a:endParaRPr lang="en-US" dirty="0"/>
          </a:p>
          <a:p>
            <a:r>
              <a:rPr lang="en-US" dirty="0">
                <a:latin typeface="Verdana" pitchFamily="34" charset="0"/>
                <a:ea typeface="Verdana" pitchFamily="34" charset="-122"/>
                <a:cs typeface="Verdana" pitchFamily="34" charset="-120"/>
              </a:rPr>
              <a:t>Tip: Write descriptive link text.</a:t>
            </a:r>
            <a:endParaRPr lang="en-US" dirty="0"/>
          </a:p>
          <a:p>
            <a:r>
              <a:rPr lang="en-US" dirty="0">
                <a:latin typeface="Verdana" pitchFamily="34" charset="0"/>
                <a:ea typeface="Verdana" pitchFamily="34" charset="-122"/>
                <a:cs typeface="Verdana" pitchFamily="34" charset="-120"/>
              </a:rPr>
              <a:t>Tip: Use high contrast.</a:t>
            </a:r>
          </a:p>
          <a:p>
            <a:r>
              <a:rPr lang="en-US" dirty="0">
                <a:latin typeface="Verdana" pitchFamily="34" charset="0"/>
                <a:ea typeface="Verdana" pitchFamily="34" charset="-122"/>
              </a:rPr>
              <a:t>Tip: Use built-in formatting.</a:t>
            </a:r>
          </a:p>
          <a:p>
            <a:endParaRPr lang="en-US" dirty="0">
              <a:latin typeface="Verdana" pitchFamily="34" charset="0"/>
              <a:ea typeface="Verdana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2819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986B5-9AE9-6703-973F-6948B92C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subject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9DE23-58C0-3184-19BC-19A6F2169C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Don’t use blank slides. Divider slides should have unique text to identify them</a:t>
            </a:r>
          </a:p>
        </p:txBody>
      </p:sp>
    </p:spTree>
    <p:extLst>
      <p:ext uri="{BB962C8B-B14F-4D97-AF65-F5344CB8AC3E}">
        <p14:creationId xmlns:p14="http://schemas.microsoft.com/office/powerpoint/2010/main" val="368561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15E58-2E67-0B58-9349-B5273E546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Add a Heading to every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BA44F-3CF9-8CAB-B70A-7189ED9F86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Add alt text when needed. Decorative visuals such as &lt;right&gt; can be marked as such (right click &gt; view alt text) </a:t>
            </a:r>
          </a:p>
        </p:txBody>
      </p:sp>
      <p:sp>
        <p:nvSpPr>
          <p:cNvPr id="12" name="Shape 5">
            <a:extLst>
              <a:ext uri="{FF2B5EF4-FFF2-40B4-BE49-F238E27FC236}">
                <a16:creationId xmlns:a16="http://schemas.microsoft.com/office/drawing/2014/main" id="{28E06EAA-8D5E-94C4-C4ED-6850B51A02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30207" y="1875729"/>
            <a:ext cx="4923593" cy="4301234"/>
          </a:xfrm>
          <a:prstGeom prst="rect">
            <a:avLst/>
          </a:prstGeom>
          <a:solidFill>
            <a:srgbClr val="0091D0"/>
          </a:solidFill>
          <a:ln w="12700">
            <a:solidFill>
              <a:srgbClr val="005C9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B07D7622-1975-45FA-5FED-7113C3C94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51827" y="2738849"/>
            <a:ext cx="1264057" cy="1301704"/>
          </a:xfrm>
          <a:prstGeom prst="ellipse">
            <a:avLst/>
          </a:prstGeom>
          <a:solidFill>
            <a:srgbClr val="D0E534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66B7092D-F6C1-1F06-40D5-572B5F749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15134" y="3636898"/>
            <a:ext cx="1625217" cy="1673620"/>
          </a:xfrm>
          <a:prstGeom prst="ellipse">
            <a:avLst/>
          </a:prstGeom>
          <a:solidFill>
            <a:srgbClr val="8DCA46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82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F6FA0-29E8-7BA5-BB0F-42B111405B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3068" y="1"/>
            <a:ext cx="11110732" cy="93754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Headings should be unique on every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85DDAC-1884-322F-4BDE-AF10B04391D1}"/>
              </a:ext>
            </a:extLst>
          </p:cNvPr>
          <p:cNvSpPr txBox="1"/>
          <p:nvPr/>
        </p:nvSpPr>
        <p:spPr>
          <a:xfrm>
            <a:off x="457200" y="1302707"/>
            <a:ext cx="598117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5C9E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Teaching tip:</a:t>
            </a:r>
            <a:r>
              <a:rPr lang="en-US" sz="2800" dirty="0">
                <a:solidFill>
                  <a:srgbClr val="1A1A1A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 Break often for students to actively engage with concepts through discussion prompts, think/pair/shares, or other activities. 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E94455-A708-7507-D79E-70743CD299C1}"/>
              </a:ext>
            </a:extLst>
          </p:cNvPr>
          <p:cNvSpPr txBox="1"/>
          <p:nvPr/>
        </p:nvSpPr>
        <p:spPr>
          <a:xfrm>
            <a:off x="7390356" y="1528175"/>
            <a:ext cx="397075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Design tip:  </a:t>
            </a:r>
            <a:r>
              <a:rPr lang="en-US" sz="2800" dirty="0">
                <a:solidFill>
                  <a:schemeClr val="bg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When adding text boxes over shapes, be sure to use high color contrast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89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3F92C-B712-567F-6207-72E0FA1B3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D5C311-6411-02D0-1FBF-A0B740EFFECB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02703-124B-1E17-7EF7-FF83F7EC6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057207-498C-B415-D532-FF819D113EE1}"/>
              </a:ext>
            </a:extLst>
          </p:cNvPr>
          <p:cNvSpPr txBox="1"/>
          <p:nvPr/>
        </p:nvSpPr>
        <p:spPr>
          <a:xfrm>
            <a:off x="989556" y="4947782"/>
            <a:ext cx="1023376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5C9E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Teaching tip:  </a:t>
            </a:r>
            <a:r>
              <a:rPr lang="en-US" sz="2800" dirty="0">
                <a:solidFill>
                  <a:srgbClr val="1A1A1A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Activate prior knowledge: ask students what they already know.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957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CA281-2A18-B7DF-8160-463CAB5A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built-in formatting for tables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8EBD095-665F-C4DC-A98C-1C8924FF2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021583"/>
              </p:ext>
            </p:extLst>
          </p:nvPr>
        </p:nvGraphicFramePr>
        <p:xfrm>
          <a:off x="838200" y="2217107"/>
          <a:ext cx="10515600" cy="3592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77116998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679128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6856186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817811541"/>
                    </a:ext>
                  </a:extLst>
                </a:gridCol>
              </a:tblGrid>
              <a:tr h="5522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720143"/>
                  </a:ext>
                </a:extLst>
              </a:tr>
              <a:tr h="88186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562762"/>
                  </a:ext>
                </a:extLst>
              </a:tr>
              <a:tr h="8030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570530"/>
                  </a:ext>
                </a:extLst>
              </a:tr>
              <a:tr h="8030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921538"/>
                  </a:ext>
                </a:extLst>
              </a:tr>
              <a:tr h="5522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001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754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0220BF1-381A-7E27-8509-2CC6E215629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66800" y="3429000"/>
            <a:ext cx="10058400" cy="1554163"/>
          </a:xfrm>
        </p:spPr>
        <p:txBody>
          <a:bodyPr/>
          <a:lstStyle/>
          <a:p>
            <a:r>
              <a:rPr lang="en-US" sz="7600" b="1" dirty="0">
                <a:solidFill>
                  <a:schemeClr val="bg1"/>
                </a:solidFill>
              </a:rPr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2794666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0A79B"/>
      </a:dk2>
      <a:lt2>
        <a:srgbClr val="FFF2CC"/>
      </a:lt2>
      <a:accent1>
        <a:srgbClr val="005C9E"/>
      </a:accent1>
      <a:accent2>
        <a:srgbClr val="0091D0"/>
      </a:accent2>
      <a:accent3>
        <a:srgbClr val="8DCA46"/>
      </a:accent3>
      <a:accent4>
        <a:srgbClr val="D0E534"/>
      </a:accent4>
      <a:accent5>
        <a:srgbClr val="74A73A"/>
      </a:accent5>
      <a:accent6>
        <a:srgbClr val="7A3476"/>
      </a:accent6>
      <a:hlink>
        <a:srgbClr val="0563C1"/>
      </a:hlink>
      <a:folHlink>
        <a:srgbClr val="954F72"/>
      </a:folHlink>
    </a:clrScheme>
    <a:fontScheme name="UAS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CD29FADC-A429-442B-80EF-2E1CB17B7E72}" vid="{6F5BF0D0-C853-4568-9607-C08E5BE543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CELT-formatted-accessible-deck-template</Template>
  <TotalTime>990</TotalTime>
  <Words>181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Verdana</vt:lpstr>
      <vt:lpstr>Office Theme</vt:lpstr>
      <vt:lpstr>UAS Accessible Slide Deck Template</vt:lpstr>
      <vt:lpstr>Add your own headers and text</vt:lpstr>
      <vt:lpstr>Add a subject</vt:lpstr>
      <vt:lpstr>Add a Heading to every slide</vt:lpstr>
      <vt:lpstr>Headings should be unique on every slide</vt:lpstr>
      <vt:lpstr>PowerPoint Presentation</vt:lpstr>
      <vt:lpstr>Use built-in formatting for tables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Ramona Broussard</dc:creator>
  <cp:lastModifiedBy>Ramona Broussard</cp:lastModifiedBy>
  <cp:revision>3</cp:revision>
  <dcterms:created xsi:type="dcterms:W3CDTF">2026-04-30T18:05:03Z</dcterms:created>
  <dcterms:modified xsi:type="dcterms:W3CDTF">2026-05-01T16:07:22Z</dcterms:modified>
</cp:coreProperties>
</file>